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29"/>
  </p:notesMasterIdLst>
  <p:sldIdLst>
    <p:sldId id="301" r:id="rId2"/>
    <p:sldId id="326" r:id="rId3"/>
    <p:sldId id="340" r:id="rId4"/>
    <p:sldId id="266" r:id="rId5"/>
    <p:sldId id="333" r:id="rId6"/>
    <p:sldId id="303" r:id="rId7"/>
    <p:sldId id="334" r:id="rId8"/>
    <p:sldId id="335" r:id="rId9"/>
    <p:sldId id="341" r:id="rId10"/>
    <p:sldId id="336" r:id="rId11"/>
    <p:sldId id="337" r:id="rId12"/>
    <p:sldId id="338" r:id="rId13"/>
    <p:sldId id="339" r:id="rId14"/>
    <p:sldId id="315" r:id="rId15"/>
    <p:sldId id="327" r:id="rId16"/>
    <p:sldId id="332" r:id="rId17"/>
    <p:sldId id="328" r:id="rId18"/>
    <p:sldId id="320" r:id="rId19"/>
    <p:sldId id="321" r:id="rId20"/>
    <p:sldId id="323" r:id="rId21"/>
    <p:sldId id="324" r:id="rId22"/>
    <p:sldId id="348" r:id="rId23"/>
    <p:sldId id="349" r:id="rId24"/>
    <p:sldId id="350" r:id="rId25"/>
    <p:sldId id="351" r:id="rId26"/>
    <p:sldId id="330" r:id="rId27"/>
    <p:sldId id="352" r:id="rId28"/>
  </p:sldIdLst>
  <p:sldSz cx="1440021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BCB7F"/>
    <a:srgbClr val="A2CED7"/>
    <a:srgbClr val="893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83"/>
    <p:restoredTop sz="95174"/>
  </p:normalViewPr>
  <p:slideViewPr>
    <p:cSldViewPr snapToGrid="0" snapToObjects="1">
      <p:cViewPr varScale="1">
        <p:scale>
          <a:sx n="109" d="100"/>
          <a:sy n="109" d="100"/>
        </p:scale>
        <p:origin x="1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AD7ED-8949-FF41-B8E0-E2E72C07329E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0F324-11A6-F24B-870D-1093688334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3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1pPr>
    <a:lvl2pPr marL="561579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2pPr>
    <a:lvl3pPr marL="1123158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3pPr>
    <a:lvl4pPr marL="1684736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4pPr>
    <a:lvl5pPr marL="2246315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5pPr>
    <a:lvl6pPr marL="2807894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6pPr>
    <a:lvl7pPr marL="3369473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7pPr>
    <a:lvl8pPr marL="3931051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8pPr>
    <a:lvl9pPr marL="4492630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466015D-8E8B-4707-9CF3-5F679B5305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03BA5-75AB-AF4C-B59B-3DAA497E32B6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263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64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49022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898368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099708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180335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807392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848558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460755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27462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120602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567172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075223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535819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53062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193394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956002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4018094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46063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97191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18056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389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00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40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0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472842"/>
            <a:ext cx="10800160" cy="3133172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4726842"/>
            <a:ext cx="10800160" cy="217280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222C-8A61-804F-9B62-7803F3AE6CA6}" type="datetime1">
              <a:rPr lang="es-ES_tradnl" smtClean="0"/>
              <a:t>27/5/22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61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751-F20B-A84D-B8D6-A64ABF350A43}" type="datetime1">
              <a:rPr lang="es-ES_tradnl" smtClean="0"/>
              <a:t>27/5/22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29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479142"/>
            <a:ext cx="3105046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479142"/>
            <a:ext cx="9135135" cy="762669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0D3D-DAD5-0F46-8E8A-AD1A2006C3E1}" type="datetime1">
              <a:rPr lang="es-ES_tradnl" smtClean="0"/>
              <a:t>27/5/22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387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C8B1B-F586-7F41-A6FB-81FA6C19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E57BC5-0E37-2A44-AD32-C092BF4F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BDBE-EA02-6647-9D74-18D6CEFB6458}" type="datetime1">
              <a:rPr lang="es-ES_tradnl" smtClean="0"/>
              <a:t>27/5/22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0EBF7B5-9BE0-6D4C-82ED-DCE34CC9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A3ECA9-0D38-1D47-BAE3-32D9F428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1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B362-8469-1E46-971B-FB583982E1C0}" type="datetime1">
              <a:rPr lang="es-ES_tradnl" smtClean="0"/>
              <a:t>27/5/22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9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2243636"/>
            <a:ext cx="12420184" cy="3743557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6022609"/>
            <a:ext cx="12420184" cy="1968648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550B-9913-054B-AA3E-767A5375754F}" type="datetime1">
              <a:rPr lang="es-ES_tradnl" smtClean="0"/>
              <a:t>27/5/22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37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395710"/>
            <a:ext cx="6120091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395710"/>
            <a:ext cx="6120091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519B-91B0-4549-8950-2E8165C3C819}" type="datetime1">
              <a:rPr lang="es-ES_tradnl" smtClean="0"/>
              <a:t>27/5/22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21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79143"/>
            <a:ext cx="12420184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2206137"/>
            <a:ext cx="6091965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3287331"/>
            <a:ext cx="6091965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2206137"/>
            <a:ext cx="6121966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3287331"/>
            <a:ext cx="6121966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0D9F-ABE4-CF45-BD06-29E7148445C8}" type="datetime1">
              <a:rPr lang="es-ES_tradnl" smtClean="0"/>
              <a:t>27/5/22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58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9875-032E-1845-B630-DC0651C677EF}" type="datetime1">
              <a:rPr lang="es-ES_tradnl" smtClean="0"/>
              <a:t>27/5/22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76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F724-AE8E-0449-A587-D88D8EA944C8}" type="datetime1">
              <a:rPr lang="es-ES_tradnl" smtClean="0"/>
              <a:t>27/5/22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43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295767"/>
            <a:ext cx="7290108" cy="6395505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ECD6-DD50-F247-82F3-5152F1DB98FC}" type="datetime1">
              <a:rPr lang="es-ES_tradnl" smtClean="0"/>
              <a:t>27/5/22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7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295767"/>
            <a:ext cx="7290108" cy="6395505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B855-6F1D-1D43-9C3B-8FC879486EF5}" type="datetime1">
              <a:rPr lang="es-ES_tradnl" smtClean="0"/>
              <a:t>27/5/22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99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479143"/>
            <a:ext cx="12420184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395710"/>
            <a:ext cx="12420184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C5D65-B4EE-514F-B541-73DD481A9F6E}" type="datetime1">
              <a:rPr lang="es-ES_tradnl" smtClean="0"/>
              <a:t>27/5/22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8341239"/>
            <a:ext cx="486007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88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hf sldNum="0" hdr="0" dt="0"/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B528E6C-E217-3F4E-8309-3B5B9CDAA5A7}"/>
              </a:ext>
            </a:extLst>
          </p:cNvPr>
          <p:cNvSpPr/>
          <p:nvPr/>
        </p:nvSpPr>
        <p:spPr>
          <a:xfrm>
            <a:off x="0" y="159560"/>
            <a:ext cx="4588949" cy="8106861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CustomShape 3"/>
          <p:cNvSpPr/>
          <p:nvPr/>
        </p:nvSpPr>
        <p:spPr>
          <a:xfrm>
            <a:off x="6646186" y="3569430"/>
            <a:ext cx="7173986" cy="7965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8582" tIns="44290" rIns="88582" bIns="44290"/>
          <a:lstStyle/>
          <a:p>
            <a:pPr algn="r">
              <a:lnSpc>
                <a:spcPct val="100000"/>
              </a:lnSpc>
            </a:pPr>
            <a:r>
              <a:rPr lang="en-US" sz="20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Javier Ortiz-</a:t>
            </a:r>
            <a:r>
              <a:rPr lang="en-US" sz="2000" b="1" i="1" spc="-1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Tudela</a:t>
            </a:r>
            <a:endParaRPr lang="en-US" sz="2000" b="1" i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sz="20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LISCO Lab (Goethe Universität, Frankfurt Am Main)</a:t>
            </a:r>
            <a:endParaRPr lang="en-US" sz="2000" spc="-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>
              <a:lnSpc>
                <a:spcPct val="100000"/>
              </a:lnSpc>
            </a:pPr>
            <a:endParaRPr lang="en-US" sz="1968" spc="-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4963886" y="2407543"/>
            <a:ext cx="9061390" cy="710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8582" tIns="44290" rIns="88582" bIns="44290"/>
          <a:lstStyle/>
          <a:p>
            <a:pPr algn="ctr"/>
            <a:r>
              <a:rPr lang="en-US" sz="3937" spc="-1" dirty="0">
                <a:solidFill>
                  <a:srgbClr val="000000"/>
                </a:solidFill>
                <a:latin typeface="Baskerville Old Face"/>
              </a:rPr>
              <a:t>Reinforcement learning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BA86CC3-C91B-EF45-A719-0AA1F7495513}"/>
              </a:ext>
            </a:extLst>
          </p:cNvPr>
          <p:cNvGrpSpPr/>
          <p:nvPr/>
        </p:nvGrpSpPr>
        <p:grpSpPr>
          <a:xfrm>
            <a:off x="808656" y="596607"/>
            <a:ext cx="3085685" cy="796524"/>
            <a:chOff x="8524800" y="6000840"/>
            <a:chExt cx="2060280" cy="583920"/>
          </a:xfrm>
        </p:grpSpPr>
        <p:pic>
          <p:nvPicPr>
            <p:cNvPr id="86" name="Picture 2"/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3"/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5AE620-77DD-5F48-AF9F-4FE5B08E5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CMB June 2022</a:t>
            </a:r>
          </a:p>
        </p:txBody>
      </p:sp>
      <p:pic>
        <p:nvPicPr>
          <p:cNvPr id="1028" name="Picture 4" descr="Goethe University Frankfurt Logo Download Vector">
            <a:extLst>
              <a:ext uri="{FF2B5EF4-FFF2-40B4-BE49-F238E27FC236}">
                <a16:creationId xmlns:a16="http://schemas.microsoft.com/office/drawing/2014/main" id="{ADAB4BDB-7653-9F49-B17A-E8691CE1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92" y="1632043"/>
            <a:ext cx="2644968" cy="129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74A8F1-94D0-1ADF-7963-EE4AD7860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399" y="167811"/>
            <a:ext cx="4341813" cy="2098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5CFC75-212F-5763-4868-3278FAE6A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358" y="4633584"/>
            <a:ext cx="3780066" cy="2029006"/>
          </a:xfrm>
          <a:prstGeom prst="rect">
            <a:avLst/>
          </a:prstGeom>
        </p:spPr>
      </p:pic>
      <p:pic>
        <p:nvPicPr>
          <p:cNvPr id="1026" name="Picture 2" descr="ESA - The Cosmic microwave background (CMB) as observed by Planck">
            <a:extLst>
              <a:ext uri="{FF2B5EF4-FFF2-40B4-BE49-F238E27FC236}">
                <a16:creationId xmlns:a16="http://schemas.microsoft.com/office/drawing/2014/main" id="{51E2CB12-DB6B-BEDF-FBF5-908BA944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" y="5683048"/>
            <a:ext cx="3914282" cy="195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113380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1530959" y="360618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862544" y="604192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1507177" y="643700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  <p:pic>
        <p:nvPicPr>
          <p:cNvPr id="31" name="Imagen 14">
            <a:extLst>
              <a:ext uri="{FF2B5EF4-FFF2-40B4-BE49-F238E27FC236}">
                <a16:creationId xmlns:a16="http://schemas.microsoft.com/office/drawing/2014/main" id="{CE6CC546-E17D-DE51-AACC-BF23AD7C480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322463" y="3498729"/>
            <a:ext cx="1338310" cy="1267881"/>
          </a:xfrm>
          <a:prstGeom prst="rect">
            <a:avLst/>
          </a:prstGeom>
          <a:ln w="38160">
            <a:solidFill>
              <a:schemeClr val="accent6">
                <a:lumMod val="75000"/>
              </a:schemeClr>
            </a:solidFill>
            <a:round/>
          </a:ln>
        </p:spPr>
      </p:pic>
      <p:pic>
        <p:nvPicPr>
          <p:cNvPr id="32" name="Imagen 10">
            <a:extLst>
              <a:ext uri="{FF2B5EF4-FFF2-40B4-BE49-F238E27FC236}">
                <a16:creationId xmlns:a16="http://schemas.microsoft.com/office/drawing/2014/main" id="{39A4C847-FA6F-8C61-5DFE-B202B8895CE6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330281" y="6076928"/>
            <a:ext cx="1338310" cy="1267881"/>
          </a:xfrm>
          <a:prstGeom prst="rect">
            <a:avLst/>
          </a:prstGeom>
          <a:ln w="38100">
            <a:solidFill>
              <a:srgbClr val="FF00E8"/>
            </a:solidFill>
          </a:ln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0B194F31-6BEF-2EDE-1B2C-4F0B01059CA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543705" y="5500809"/>
            <a:ext cx="1786576" cy="12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00A827A-F4DC-3160-34B4-4B4D0910548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43705" y="4132670"/>
            <a:ext cx="1778758" cy="1368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1D1DD65-2764-985E-764D-683972312210}"/>
              </a:ext>
            </a:extLst>
          </p:cNvPr>
          <p:cNvSpPr txBox="1"/>
          <p:nvPr/>
        </p:nvSpPr>
        <p:spPr>
          <a:xfrm rot="19349296">
            <a:off x="3968083" y="4327901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70%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1D8DC4B-BF46-D985-71B5-63F3668D647C}"/>
              </a:ext>
            </a:extLst>
          </p:cNvPr>
          <p:cNvSpPr txBox="1"/>
          <p:nvPr/>
        </p:nvSpPr>
        <p:spPr>
          <a:xfrm rot="1799766">
            <a:off x="3968084" y="6144238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30%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A6C98FC-D097-C2CF-9C12-F39C73A904C3}"/>
              </a:ext>
            </a:extLst>
          </p:cNvPr>
          <p:cNvSpPr txBox="1"/>
          <p:nvPr/>
        </p:nvSpPr>
        <p:spPr>
          <a:xfrm>
            <a:off x="4789330" y="5663876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Household object 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1F677DC-79CA-B15A-CDAD-68EFADB14B0E}"/>
              </a:ext>
            </a:extLst>
          </p:cNvPr>
          <p:cNvSpPr txBox="1"/>
          <p:nvPr/>
        </p:nvSpPr>
        <p:spPr>
          <a:xfrm>
            <a:off x="4769360" y="3015479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Musical instrument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6B2CF58-9EA3-5020-68F0-671064FC08C6}"/>
              </a:ext>
            </a:extLst>
          </p:cNvPr>
          <p:cNvSpPr/>
          <p:nvPr/>
        </p:nvSpPr>
        <p:spPr>
          <a:xfrm>
            <a:off x="7536707" y="3818489"/>
            <a:ext cx="33227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 events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“Encountering objects from the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 likely category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</a:p>
          <a:p>
            <a:pPr algn="ctr"/>
            <a:r>
              <a:rPr lang="en-GB" i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Expectation level of 70%</a:t>
            </a:r>
          </a:p>
          <a:p>
            <a:pPr algn="ctr"/>
            <a:endParaRPr lang="en-GB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</a:p>
          <a:p>
            <a:pPr algn="ctr"/>
            <a:endParaRPr lang="en-GB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 events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“Encountering objects from the </a:t>
            </a:r>
            <a:r>
              <a:rPr lang="en-GB" i="1" dirty="0">
                <a:solidFill>
                  <a:srgbClr val="FF4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least likely category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solidFill>
                  <a:srgbClr val="FF4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Expectation level of 30%</a:t>
            </a:r>
          </a:p>
          <a:p>
            <a:pPr algn="ctr"/>
            <a:endParaRPr lang="en-GB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82E0A018-8729-96A0-AB25-DF32FE9F9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0166" y="5143162"/>
            <a:ext cx="3231320" cy="2861065"/>
          </a:xfrm>
          <a:prstGeom prst="rect">
            <a:avLst/>
          </a:prstGeom>
        </p:spPr>
      </p:pic>
      <p:pic>
        <p:nvPicPr>
          <p:cNvPr id="48" name="Imagen 4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B99AB72-162E-98DE-6FFF-99AA5293AC8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99" t="10754" r="79419" b="81920"/>
          <a:stretch/>
        </p:blipFill>
        <p:spPr>
          <a:xfrm>
            <a:off x="230587" y="4806997"/>
            <a:ext cx="3217603" cy="13946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7289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113380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1530959" y="360618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862544" y="604192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1507177" y="643700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0B194F31-6BEF-2EDE-1B2C-4F0B01059CA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43705" y="4132670"/>
            <a:ext cx="1778758" cy="1368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00A827A-F4DC-3160-34B4-4B4D0910548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543705" y="5500809"/>
            <a:ext cx="1786576" cy="12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1D1DD65-2764-985E-764D-683972312210}"/>
              </a:ext>
            </a:extLst>
          </p:cNvPr>
          <p:cNvSpPr txBox="1"/>
          <p:nvPr/>
        </p:nvSpPr>
        <p:spPr>
          <a:xfrm rot="19349296">
            <a:off x="3968083" y="4327901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70%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1D8DC4B-BF46-D985-71B5-63F3668D647C}"/>
              </a:ext>
            </a:extLst>
          </p:cNvPr>
          <p:cNvSpPr txBox="1"/>
          <p:nvPr/>
        </p:nvSpPr>
        <p:spPr>
          <a:xfrm rot="1799766">
            <a:off x="3968084" y="6144238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30%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6B2CF58-9EA3-5020-68F0-671064FC08C6}"/>
              </a:ext>
            </a:extLst>
          </p:cNvPr>
          <p:cNvSpPr/>
          <p:nvPr/>
        </p:nvSpPr>
        <p:spPr>
          <a:xfrm>
            <a:off x="7536707" y="4537006"/>
            <a:ext cx="3322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“Expectation”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“Established contingency”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B4CE9B-614F-9AF6-F136-1AB5BAB24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67" y="1433608"/>
            <a:ext cx="2256038" cy="2575859"/>
          </a:xfrm>
          <a:prstGeom prst="rect">
            <a:avLst/>
          </a:prstGeom>
        </p:spPr>
      </p:pic>
      <p:pic>
        <p:nvPicPr>
          <p:cNvPr id="25" name="Imagen 2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E2D0B1D-02A4-6401-C505-2F9CD97D7F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99" t="10754" r="79419" b="81920"/>
          <a:stretch/>
        </p:blipFill>
        <p:spPr>
          <a:xfrm>
            <a:off x="230587" y="4806997"/>
            <a:ext cx="3217603" cy="13946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DCF7C5-9F9D-F804-67B7-64B72AC7F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0166" y="5143162"/>
            <a:ext cx="3231320" cy="2861065"/>
          </a:xfrm>
          <a:prstGeom prst="rect">
            <a:avLst/>
          </a:prstGeom>
        </p:spPr>
      </p:pic>
      <p:pic>
        <p:nvPicPr>
          <p:cNvPr id="26" name="Imagen 14">
            <a:extLst>
              <a:ext uri="{FF2B5EF4-FFF2-40B4-BE49-F238E27FC236}">
                <a16:creationId xmlns:a16="http://schemas.microsoft.com/office/drawing/2014/main" id="{2606DD56-DA37-B6AF-A040-B2ED5CD6E813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5322463" y="3498729"/>
            <a:ext cx="1338310" cy="1267881"/>
          </a:xfrm>
          <a:prstGeom prst="rect">
            <a:avLst/>
          </a:prstGeom>
          <a:ln w="38160">
            <a:solidFill>
              <a:schemeClr val="accent6">
                <a:lumMod val="75000"/>
              </a:schemeClr>
            </a:solidFill>
            <a:round/>
          </a:ln>
        </p:spPr>
      </p:pic>
      <p:pic>
        <p:nvPicPr>
          <p:cNvPr id="27" name="Imagen 10">
            <a:extLst>
              <a:ext uri="{FF2B5EF4-FFF2-40B4-BE49-F238E27FC236}">
                <a16:creationId xmlns:a16="http://schemas.microsoft.com/office/drawing/2014/main" id="{EB0E462F-0A37-B74C-CF9D-3CA588F1F1B0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5330281" y="6076928"/>
            <a:ext cx="1338310" cy="1267881"/>
          </a:xfrm>
          <a:prstGeom prst="rect">
            <a:avLst/>
          </a:prstGeom>
          <a:ln w="38100">
            <a:solidFill>
              <a:srgbClr val="FF00E8"/>
            </a:solidFill>
          </a:ln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8F8383B-CAFE-E89F-9462-F346AAB1DD34}"/>
              </a:ext>
            </a:extLst>
          </p:cNvPr>
          <p:cNvSpPr txBox="1"/>
          <p:nvPr/>
        </p:nvSpPr>
        <p:spPr>
          <a:xfrm>
            <a:off x="4789330" y="5663876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Household object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DF023E9-5DA7-8B9B-CDBF-6133538EC7B1}"/>
              </a:ext>
            </a:extLst>
          </p:cNvPr>
          <p:cNvSpPr txBox="1"/>
          <p:nvPr/>
        </p:nvSpPr>
        <p:spPr>
          <a:xfrm>
            <a:off x="4769360" y="3015479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Musical instrument</a:t>
            </a:r>
          </a:p>
        </p:txBody>
      </p:sp>
    </p:spTree>
    <p:extLst>
      <p:ext uri="{BB962C8B-B14F-4D97-AF65-F5344CB8AC3E}">
        <p14:creationId xmlns:p14="http://schemas.microsoft.com/office/powerpoint/2010/main" val="10089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12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B11C50-D0D3-4E71-097E-3EE10AEE37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0420" y="1817358"/>
            <a:ext cx="11033958" cy="5263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61FDC284-8384-486D-A3ED-DA4DC1D7D0B9}"/>
              </a:ext>
            </a:extLst>
          </p:cNvPr>
          <p:cNvSpPr txBox="1"/>
          <p:nvPr/>
        </p:nvSpPr>
        <p:spPr>
          <a:xfrm>
            <a:off x="524183" y="5475982"/>
            <a:ext cx="13467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6AE1BAF-1CC1-0386-960D-A87FE0284E30}"/>
              </a:ext>
            </a:extLst>
          </p:cNvPr>
          <p:cNvSpPr txBox="1"/>
          <p:nvPr/>
        </p:nvSpPr>
        <p:spPr>
          <a:xfrm>
            <a:off x="11694717" y="2210714"/>
            <a:ext cx="2395076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What is 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“established contingency”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in a Stroop task?</a:t>
            </a:r>
          </a:p>
          <a:p>
            <a:pPr algn="ctr"/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How do you define “expectancy” in a dual task setup?</a:t>
            </a:r>
          </a:p>
          <a:p>
            <a:pPr algn="ctr"/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Is scene-to-object contingency the same as cue predictivity?</a:t>
            </a:r>
          </a:p>
        </p:txBody>
      </p:sp>
    </p:spTree>
    <p:extLst>
      <p:ext uri="{BB962C8B-B14F-4D97-AF65-F5344CB8AC3E}">
        <p14:creationId xmlns:p14="http://schemas.microsoft.com/office/powerpoint/2010/main" val="415343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13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</a:t>
            </a:r>
            <a:r>
              <a:rPr lang="en-US" sz="2600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computational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6DE145F3-FC37-C6E9-D24A-54BD276EA58E}"/>
              </a:ext>
            </a:extLst>
          </p:cNvPr>
          <p:cNvSpPr/>
          <p:nvPr/>
        </p:nvSpPr>
        <p:spPr>
          <a:xfrm>
            <a:off x="691512" y="1597578"/>
            <a:ext cx="12110087" cy="3585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Three key reasons:</a:t>
            </a:r>
          </a:p>
          <a:p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require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and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precise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definitions.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allow us to think (speak) in computational terms.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b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Formal comparison of different models -&gt; Critical for (good) theory building!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50F706-FE04-FDAB-3A46-2B9C1A9A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54" y="5439432"/>
            <a:ext cx="4503894" cy="2205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E632D0-ED8B-A48C-8392-1418D7D66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809" y="529275"/>
            <a:ext cx="3231320" cy="28610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FB4BE0-C1B1-9E67-906C-94C7AD9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093" y="4930605"/>
            <a:ext cx="2850297" cy="29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E6C942-AF26-D29F-B133-98F86A50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04" y="2785953"/>
            <a:ext cx="4244732" cy="2278422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14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pic>
        <p:nvPicPr>
          <p:cNvPr id="1026" name="Picture 2" descr="Batman Slapping Robin Meme Gets a Social Distancing Twist | CBR">
            <a:extLst>
              <a:ext uri="{FF2B5EF4-FFF2-40B4-BE49-F238E27FC236}">
                <a16:creationId xmlns:a16="http://schemas.microsoft.com/office/drawing/2014/main" id="{C4C365A4-4BF0-0409-94B4-33956BFF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093" y="4404851"/>
            <a:ext cx="4770070" cy="298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st Look: TV's Newest Robin | DC">
            <a:extLst>
              <a:ext uri="{FF2B5EF4-FFF2-40B4-BE49-F238E27FC236}">
                <a16:creationId xmlns:a16="http://schemas.microsoft.com/office/drawing/2014/main" id="{E761A417-81DA-0693-1582-970EC000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7" y="1309428"/>
            <a:ext cx="4894627" cy="377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lamada ovalada 1">
            <a:extLst>
              <a:ext uri="{FF2B5EF4-FFF2-40B4-BE49-F238E27FC236}">
                <a16:creationId xmlns:a16="http://schemas.microsoft.com/office/drawing/2014/main" id="{FCB106FD-F5FE-D029-B02F-46C459FF5B42}"/>
              </a:ext>
            </a:extLst>
          </p:cNvPr>
          <p:cNvSpPr/>
          <p:nvPr/>
        </p:nvSpPr>
        <p:spPr>
          <a:xfrm>
            <a:off x="309751" y="3485959"/>
            <a:ext cx="1872314" cy="1481152"/>
          </a:xfrm>
          <a:prstGeom prst="wedgeEllipseCallout">
            <a:avLst>
              <a:gd name="adj1" fmla="val 57006"/>
              <a:gd name="adj2" fmla="val -946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Scary formula!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Time to Zoom out</a:t>
            </a:r>
          </a:p>
        </p:txBody>
      </p:sp>
      <p:sp>
        <p:nvSpPr>
          <p:cNvPr id="14" name="Llamada ovalada 13">
            <a:extLst>
              <a:ext uri="{FF2B5EF4-FFF2-40B4-BE49-F238E27FC236}">
                <a16:creationId xmlns:a16="http://schemas.microsoft.com/office/drawing/2014/main" id="{1AA6A9FA-FBB8-6CBF-3174-BE2F8B79EAAF}"/>
              </a:ext>
            </a:extLst>
          </p:cNvPr>
          <p:cNvSpPr/>
          <p:nvPr/>
        </p:nvSpPr>
        <p:spPr>
          <a:xfrm>
            <a:off x="11974849" y="4499769"/>
            <a:ext cx="1872314" cy="1481152"/>
          </a:xfrm>
          <a:prstGeom prst="wedgeEllipseCallout">
            <a:avLst>
              <a:gd name="adj1" fmla="val -59361"/>
              <a:gd name="adj2" fmla="val 281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You’re a scientist!</a:t>
            </a: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92CBB140-14F7-6D3D-E263-D1F9B2D9B346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15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8C2FF8BF-F0AC-D294-528F-9878FAA6CF34}"/>
              </a:ext>
            </a:extLst>
          </p:cNvPr>
          <p:cNvSpPr/>
          <p:nvPr/>
        </p:nvSpPr>
        <p:spPr>
          <a:xfrm>
            <a:off x="364612" y="1670110"/>
            <a:ext cx="10952571" cy="2129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How do people learn to make decisions?</a:t>
            </a: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RL -&gt; Decisions are made based on the perceived value of each option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16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16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4A502230-4A77-0319-FF17-E2168B8E784F}"/>
              </a:ext>
            </a:extLst>
          </p:cNvPr>
          <p:cNvSpPr/>
          <p:nvPr/>
        </p:nvSpPr>
        <p:spPr>
          <a:xfrm>
            <a:off x="4770071" y="1934217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32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32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32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32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32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32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32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11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17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396753" y="2953400"/>
            <a:ext cx="13115948" cy="176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value you assign to a stimulus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at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 point in time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value you had for that stimulus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at a previous point in time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of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any novel information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when you last saw it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6CD7BCBF-BCB0-24EE-C677-6A710824CC56}"/>
              </a:ext>
            </a:extLst>
          </p:cNvPr>
          <p:cNvSpPr/>
          <p:nvPr/>
        </p:nvSpPr>
        <p:spPr>
          <a:xfrm>
            <a:off x="3817771" y="5639605"/>
            <a:ext cx="4982070" cy="783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 unpacking of the variables involved</a:t>
            </a:r>
          </a:p>
        </p:txBody>
      </p:sp>
      <p:sp>
        <p:nvSpPr>
          <p:cNvPr id="15" name="Flecha curvada hacia arriba 14">
            <a:extLst>
              <a:ext uri="{FF2B5EF4-FFF2-40B4-BE49-F238E27FC236}">
                <a16:creationId xmlns:a16="http://schemas.microsoft.com/office/drawing/2014/main" id="{72554B99-C1A5-F0D3-2F72-07817997EAE4}"/>
              </a:ext>
            </a:extLst>
          </p:cNvPr>
          <p:cNvSpPr/>
          <p:nvPr/>
        </p:nvSpPr>
        <p:spPr>
          <a:xfrm rot="14675318" flipV="1">
            <a:off x="2318351" y="4957016"/>
            <a:ext cx="1962615" cy="810913"/>
          </a:xfrm>
          <a:prstGeom prst="curved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EFBDD318-FBA1-AB81-CA11-966C8E10D6A7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20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18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value of a </a:t>
            </a:r>
            <a:r>
              <a:rPr lang="en-US" sz="2600" b="1" spc="-1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stimulus</a:t>
            </a:r>
            <a:r>
              <a:rPr lang="en-US" sz="2600" i="1" spc="-1" baseline="-25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the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value of that stimulus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of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any novel information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87605C84-F30E-DFF4-8937-25A3806BCFCA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8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19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 of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any novel information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7EAC4126-61EB-350C-017E-73928F70A534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</a:t>
            </a:r>
            <a:r>
              <a:rPr lang="en-US" sz="2600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computational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6DE145F3-FC37-C6E9-D24A-54BD276EA58E}"/>
              </a:ext>
            </a:extLst>
          </p:cNvPr>
          <p:cNvSpPr/>
          <p:nvPr/>
        </p:nvSpPr>
        <p:spPr>
          <a:xfrm>
            <a:off x="691512" y="1597578"/>
            <a:ext cx="12110087" cy="3585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Three key reasons:</a:t>
            </a:r>
          </a:p>
          <a:p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require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and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precise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definitions.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allow us to think (speak) in computational terms.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b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Formal comparison of different models -&gt; Critical for (good) theory building!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5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20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the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𝛅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2E7434C4-EA81-4670-2D08-891B2A6B8CEE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76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21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the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D5A3C2CE-7228-4114-A234-85A39DB19F80}"/>
              </a:ext>
            </a:extLst>
          </p:cNvPr>
          <p:cNvSpPr/>
          <p:nvPr/>
        </p:nvSpPr>
        <p:spPr>
          <a:xfrm>
            <a:off x="8776010" y="5531004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Warning! 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Here’s where </a:t>
            </a:r>
            <a:r>
              <a:rPr lang="en-US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force you to operationalize your (vague) assumptions!</a:t>
            </a:r>
          </a:p>
        </p:txBody>
      </p:sp>
      <p:sp>
        <p:nvSpPr>
          <p:cNvPr id="2" name="Flecha curvada hacia arriba 1">
            <a:extLst>
              <a:ext uri="{FF2B5EF4-FFF2-40B4-BE49-F238E27FC236}">
                <a16:creationId xmlns:a16="http://schemas.microsoft.com/office/drawing/2014/main" id="{30763E90-D7B5-7C76-2F4B-7F25015DD63D}"/>
              </a:ext>
            </a:extLst>
          </p:cNvPr>
          <p:cNvSpPr/>
          <p:nvPr/>
        </p:nvSpPr>
        <p:spPr>
          <a:xfrm rot="13891620" flipV="1">
            <a:off x="7466085" y="4797385"/>
            <a:ext cx="1962615" cy="810913"/>
          </a:xfrm>
          <a:prstGeom prst="curved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7E61FC23-D03F-B3F2-B987-D832D9311D86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8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22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912DAEB-6482-5143-4B7D-239F99E56E2E}"/>
              </a:ext>
            </a:extLst>
          </p:cNvPr>
          <p:cNvSpPr/>
          <p:nvPr/>
        </p:nvSpPr>
        <p:spPr>
          <a:xfrm>
            <a:off x="11808691" y="3878774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3CCDE343-7D07-CB40-4BCB-5636C5C62E88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74C0D94C-5083-D717-AA10-69F32D7C0876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23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60FB0A-1AAE-98B9-8275-3D1FBBDE6937}"/>
              </a:ext>
            </a:extLst>
          </p:cNvPr>
          <p:cNvGrpSpPr/>
          <p:nvPr/>
        </p:nvGrpSpPr>
        <p:grpSpPr>
          <a:xfrm>
            <a:off x="11851573" y="288557"/>
            <a:ext cx="2548639" cy="3570924"/>
            <a:chOff x="11642943" y="288557"/>
            <a:chExt cx="2757270" cy="4305744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6EB835-3CB5-F993-02D8-3C670EA5E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r="32975"/>
            <a:stretch/>
          </p:blipFill>
          <p:spPr bwMode="auto">
            <a:xfrm>
              <a:off x="11666725" y="288557"/>
              <a:ext cx="2615279" cy="43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912DAEB-6482-5143-4B7D-239F99E56E2E}"/>
                </a:ext>
              </a:extLst>
            </p:cNvPr>
            <p:cNvSpPr/>
            <p:nvPr/>
          </p:nvSpPr>
          <p:spPr>
            <a:xfrm>
              <a:off x="11978119" y="571639"/>
              <a:ext cx="1992489" cy="134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081D57F-B97C-DBF5-74DA-0B88190DDFE8}"/>
                </a:ext>
              </a:extLst>
            </p:cNvPr>
            <p:cNvSpPr/>
            <p:nvPr/>
          </p:nvSpPr>
          <p:spPr>
            <a:xfrm>
              <a:off x="11642943" y="571639"/>
              <a:ext cx="2757270" cy="13432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Have you considered learning can vary over time? </a:t>
              </a:r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49B1F81F-67EA-9E5B-D092-A8B1EE542F36}"/>
              </a:ext>
            </a:extLst>
          </p:cNvPr>
          <p:cNvSpPr/>
          <p:nvPr/>
        </p:nvSpPr>
        <p:spPr>
          <a:xfrm>
            <a:off x="7457702" y="1919393"/>
            <a:ext cx="3633843" cy="443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can add new parameters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CFC41B97-0FDA-DCB1-9AB7-51D47D5D6C92}"/>
              </a:ext>
            </a:extLst>
          </p:cNvPr>
          <p:cNvSpPr/>
          <p:nvPr/>
        </p:nvSpPr>
        <p:spPr>
          <a:xfrm>
            <a:off x="5976948" y="2004379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23F9F8-A038-489E-214D-60C8A304A628}"/>
              </a:ext>
            </a:extLst>
          </p:cNvPr>
          <p:cNvSpPr/>
          <p:nvPr/>
        </p:nvSpPr>
        <p:spPr>
          <a:xfrm rot="3715947">
            <a:off x="9726576" y="2976703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6A832498-A18A-0BEC-3934-986D9DEB8105}"/>
              </a:ext>
            </a:extLst>
          </p:cNvPr>
          <p:cNvSpPr/>
          <p:nvPr/>
        </p:nvSpPr>
        <p:spPr>
          <a:xfrm>
            <a:off x="8600100" y="3682661"/>
            <a:ext cx="3742113" cy="64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𝛂: learning rate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EC29EAE0-5163-16E0-A228-F67501169DFA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3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9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24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60FB0A-1AAE-98B9-8275-3D1FBBDE6937}"/>
              </a:ext>
            </a:extLst>
          </p:cNvPr>
          <p:cNvGrpSpPr/>
          <p:nvPr/>
        </p:nvGrpSpPr>
        <p:grpSpPr>
          <a:xfrm>
            <a:off x="11851573" y="288557"/>
            <a:ext cx="2548639" cy="3570924"/>
            <a:chOff x="11642943" y="288557"/>
            <a:chExt cx="2757270" cy="4305744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6EB835-3CB5-F993-02D8-3C670EA5E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r="32975"/>
            <a:stretch/>
          </p:blipFill>
          <p:spPr bwMode="auto">
            <a:xfrm>
              <a:off x="11666725" y="288557"/>
              <a:ext cx="2615279" cy="43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912DAEB-6482-5143-4B7D-239F99E56E2E}"/>
                </a:ext>
              </a:extLst>
            </p:cNvPr>
            <p:cNvSpPr/>
            <p:nvPr/>
          </p:nvSpPr>
          <p:spPr>
            <a:xfrm>
              <a:off x="11978119" y="571639"/>
              <a:ext cx="1992489" cy="134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081D57F-B97C-DBF5-74DA-0B88190DDFE8}"/>
                </a:ext>
              </a:extLst>
            </p:cNvPr>
            <p:cNvSpPr/>
            <p:nvPr/>
          </p:nvSpPr>
          <p:spPr>
            <a:xfrm>
              <a:off x="11642943" y="571639"/>
              <a:ext cx="2757270" cy="13432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How does the learning rate relate to the other params?</a:t>
              </a:r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49B1F81F-67EA-9E5B-D092-A8B1EE542F36}"/>
              </a:ext>
            </a:extLst>
          </p:cNvPr>
          <p:cNvSpPr/>
          <p:nvPr/>
        </p:nvSpPr>
        <p:spPr>
          <a:xfrm>
            <a:off x="7457702" y="1919393"/>
            <a:ext cx="3633843" cy="443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can add new parameters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CFC41B97-0FDA-DCB1-9AB7-51D47D5D6C92}"/>
              </a:ext>
            </a:extLst>
          </p:cNvPr>
          <p:cNvSpPr/>
          <p:nvPr/>
        </p:nvSpPr>
        <p:spPr>
          <a:xfrm>
            <a:off x="5976948" y="2004379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23F9F8-A038-489E-214D-60C8A304A628}"/>
              </a:ext>
            </a:extLst>
          </p:cNvPr>
          <p:cNvSpPr/>
          <p:nvPr/>
        </p:nvSpPr>
        <p:spPr>
          <a:xfrm rot="3715947">
            <a:off x="9726576" y="2976703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6A832498-A18A-0BEC-3934-986D9DEB8105}"/>
              </a:ext>
            </a:extLst>
          </p:cNvPr>
          <p:cNvSpPr/>
          <p:nvPr/>
        </p:nvSpPr>
        <p:spPr>
          <a:xfrm>
            <a:off x="8600100" y="3682661"/>
            <a:ext cx="3742113" cy="64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𝛂: learning rate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E3940E6E-76ED-3972-C672-14BF96849FCF}"/>
              </a:ext>
            </a:extLst>
          </p:cNvPr>
          <p:cNvSpPr/>
          <p:nvPr/>
        </p:nvSpPr>
        <p:spPr>
          <a:xfrm rot="6133251">
            <a:off x="9708526" y="4738115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8B3BB445-B651-EE90-4DF6-EF8C1D4AF224}"/>
              </a:ext>
            </a:extLst>
          </p:cNvPr>
          <p:cNvSpPr/>
          <p:nvPr/>
        </p:nvSpPr>
        <p:spPr>
          <a:xfrm>
            <a:off x="7603513" y="5729884"/>
            <a:ext cx="4907650" cy="662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learning rate modulates how much the new information is used to update the value</a:t>
            </a:r>
          </a:p>
        </p:txBody>
      </p:sp>
      <p:sp>
        <p:nvSpPr>
          <p:cNvPr id="25" name="CustomShape 7">
            <a:extLst>
              <a:ext uri="{FF2B5EF4-FFF2-40B4-BE49-F238E27FC236}">
                <a16:creationId xmlns:a16="http://schemas.microsoft.com/office/drawing/2014/main" id="{6C9921C6-2584-CEEE-961B-B64B40757A80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25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60FB0A-1AAE-98B9-8275-3D1FBBDE6937}"/>
              </a:ext>
            </a:extLst>
          </p:cNvPr>
          <p:cNvGrpSpPr/>
          <p:nvPr/>
        </p:nvGrpSpPr>
        <p:grpSpPr>
          <a:xfrm>
            <a:off x="11851573" y="288557"/>
            <a:ext cx="2548639" cy="3570924"/>
            <a:chOff x="11642943" y="288557"/>
            <a:chExt cx="2757270" cy="4305744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6EB835-3CB5-F993-02D8-3C670EA5E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r="32975"/>
            <a:stretch/>
          </p:blipFill>
          <p:spPr bwMode="auto">
            <a:xfrm>
              <a:off x="11666725" y="288557"/>
              <a:ext cx="2615279" cy="43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912DAEB-6482-5143-4B7D-239F99E56E2E}"/>
                </a:ext>
              </a:extLst>
            </p:cNvPr>
            <p:cNvSpPr/>
            <p:nvPr/>
          </p:nvSpPr>
          <p:spPr>
            <a:xfrm>
              <a:off x="11978119" y="571639"/>
              <a:ext cx="1992489" cy="134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081D57F-B97C-DBF5-74DA-0B88190DDFE8}"/>
                </a:ext>
              </a:extLst>
            </p:cNvPr>
            <p:cNvSpPr/>
            <p:nvPr/>
          </p:nvSpPr>
          <p:spPr>
            <a:xfrm>
              <a:off x="11642943" y="571639"/>
              <a:ext cx="2757270" cy="13432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How does the learning rate relate to the other params?</a:t>
              </a:r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49B1F81F-67EA-9E5B-D092-A8B1EE542F36}"/>
              </a:ext>
            </a:extLst>
          </p:cNvPr>
          <p:cNvSpPr/>
          <p:nvPr/>
        </p:nvSpPr>
        <p:spPr>
          <a:xfrm>
            <a:off x="7457702" y="1919393"/>
            <a:ext cx="3633843" cy="443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can add new parameters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CFC41B97-0FDA-DCB1-9AB7-51D47D5D6C92}"/>
              </a:ext>
            </a:extLst>
          </p:cNvPr>
          <p:cNvSpPr/>
          <p:nvPr/>
        </p:nvSpPr>
        <p:spPr>
          <a:xfrm>
            <a:off x="5976948" y="2004379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F3F9F23D-A0C2-1236-4457-63897065E54A}"/>
              </a:ext>
            </a:extLst>
          </p:cNvPr>
          <p:cNvSpPr/>
          <p:nvPr/>
        </p:nvSpPr>
        <p:spPr>
          <a:xfrm>
            <a:off x="7759086" y="7377361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23F9F8-A038-489E-214D-60C8A304A628}"/>
              </a:ext>
            </a:extLst>
          </p:cNvPr>
          <p:cNvSpPr/>
          <p:nvPr/>
        </p:nvSpPr>
        <p:spPr>
          <a:xfrm rot="3715947">
            <a:off x="9726576" y="2976703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6A832498-A18A-0BEC-3934-986D9DEB8105}"/>
              </a:ext>
            </a:extLst>
          </p:cNvPr>
          <p:cNvSpPr/>
          <p:nvPr/>
        </p:nvSpPr>
        <p:spPr>
          <a:xfrm>
            <a:off x="8600100" y="3682661"/>
            <a:ext cx="3742113" cy="64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𝛂: learning rate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E3940E6E-76ED-3972-C672-14BF96849FCF}"/>
              </a:ext>
            </a:extLst>
          </p:cNvPr>
          <p:cNvSpPr/>
          <p:nvPr/>
        </p:nvSpPr>
        <p:spPr>
          <a:xfrm rot="6133251">
            <a:off x="9708526" y="4738115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8B3BB445-B651-EE90-4DF6-EF8C1D4AF224}"/>
              </a:ext>
            </a:extLst>
          </p:cNvPr>
          <p:cNvSpPr/>
          <p:nvPr/>
        </p:nvSpPr>
        <p:spPr>
          <a:xfrm>
            <a:off x="7603513" y="5729884"/>
            <a:ext cx="4907650" cy="662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learning rate modulates how much the new information is used to update the value</a:t>
            </a:r>
          </a:p>
        </p:txBody>
      </p:sp>
      <p:sp>
        <p:nvSpPr>
          <p:cNvPr id="23" name="Flecha derecha 22">
            <a:extLst>
              <a:ext uri="{FF2B5EF4-FFF2-40B4-BE49-F238E27FC236}">
                <a16:creationId xmlns:a16="http://schemas.microsoft.com/office/drawing/2014/main" id="{49B30886-A57E-B0ED-F252-2B72FEBB2F46}"/>
              </a:ext>
            </a:extLst>
          </p:cNvPr>
          <p:cNvSpPr/>
          <p:nvPr/>
        </p:nvSpPr>
        <p:spPr>
          <a:xfrm rot="5400000">
            <a:off x="9282901" y="6968819"/>
            <a:ext cx="994380" cy="29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CustomShape 7">
            <a:extLst>
              <a:ext uri="{FF2B5EF4-FFF2-40B4-BE49-F238E27FC236}">
                <a16:creationId xmlns:a16="http://schemas.microsoft.com/office/drawing/2014/main" id="{6C9921C6-2584-CEEE-961B-B64B40757A80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38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91E55D2-E534-F025-9FEA-4B1B04FF2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08"/>
          <a:stretch/>
        </p:blipFill>
        <p:spPr>
          <a:xfrm>
            <a:off x="598311" y="3025422"/>
            <a:ext cx="11832784" cy="4755582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26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7935453" y="1855767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E3DFD5C-B53C-E94D-DB37-32089A1F5F02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C2B0B3B2-C3E3-CD49-B4EC-1BE5A35A54BD}"/>
              </a:ext>
            </a:extLst>
          </p:cNvPr>
          <p:cNvSpPr/>
          <p:nvPr/>
        </p:nvSpPr>
        <p:spPr>
          <a:xfrm>
            <a:off x="1343355" y="1855767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5CA41A87-1F0A-C503-886B-AE734DE6B945}"/>
              </a:ext>
            </a:extLst>
          </p:cNvPr>
          <p:cNvSpPr/>
          <p:nvPr/>
        </p:nvSpPr>
        <p:spPr>
          <a:xfrm>
            <a:off x="117231" y="7836186"/>
            <a:ext cx="7678616" cy="47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NOTE: Dummy illustration: see Francesco’s slides for actual models </a:t>
            </a: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F4E8C74-3C04-6A0D-D71B-4C90FEA985E8}"/>
              </a:ext>
            </a:extLst>
          </p:cNvPr>
          <p:cNvSpPr/>
          <p:nvPr/>
        </p:nvSpPr>
        <p:spPr>
          <a:xfrm>
            <a:off x="6893169" y="1594338"/>
            <a:ext cx="5357446" cy="624184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5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27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7935453" y="1689890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E3DFD5C-B53C-E94D-DB37-32089A1F5F02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5CA41A87-1F0A-C503-886B-AE734DE6B945}"/>
              </a:ext>
            </a:extLst>
          </p:cNvPr>
          <p:cNvSpPr/>
          <p:nvPr/>
        </p:nvSpPr>
        <p:spPr>
          <a:xfrm>
            <a:off x="117231" y="7836186"/>
            <a:ext cx="4302369" cy="47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*more accurately than other models as “all models are wrong, but some are useful” (Box, 1978)</a:t>
            </a: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208E7D9C-B822-0738-A2C7-EFEACDA1EE0C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Our formula accurately* describes how learning takes place over time. 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what?</a:t>
            </a: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1F9D7961-D30C-C396-B68D-2C6D3341D04C}"/>
              </a:ext>
            </a:extLst>
          </p:cNvPr>
          <p:cNvSpPr/>
          <p:nvPr/>
        </p:nvSpPr>
        <p:spPr>
          <a:xfrm>
            <a:off x="663493" y="3066934"/>
            <a:ext cx="9336292" cy="424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</a:t>
            </a:r>
            <a:r>
              <a:rPr lang="en-US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know </a:t>
            </a: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that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value is updated based on the novel information that we encounter.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information intake decreases over time as a function of alpha.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With the current model we can ask new research questions such as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learning rate (alpha) differ for different people/populations?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Can learning rate be increased with some external manipulation?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there a brain region that responds to the presence novel information?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 amount of novel information at encoding related to long-term retention?</a:t>
            </a:r>
          </a:p>
          <a:p>
            <a:pPr>
              <a:lnSpc>
                <a:spcPct val="100000"/>
              </a:lnSpc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But we can also think of new models by adding new parameters: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WM capacity influence learning?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conflict affect value estimations?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Are different types of information used in the same way?</a:t>
            </a:r>
          </a:p>
        </p:txBody>
      </p:sp>
      <p:sp>
        <p:nvSpPr>
          <p:cNvPr id="3" name="Flecha derecha 2">
            <a:extLst>
              <a:ext uri="{FF2B5EF4-FFF2-40B4-BE49-F238E27FC236}">
                <a16:creationId xmlns:a16="http://schemas.microsoft.com/office/drawing/2014/main" id="{8D9A12DE-8783-AEB5-CC9E-A35582BA160D}"/>
              </a:ext>
            </a:extLst>
          </p:cNvPr>
          <p:cNvSpPr/>
          <p:nvPr/>
        </p:nvSpPr>
        <p:spPr>
          <a:xfrm flipH="1">
            <a:off x="9178804" y="5615354"/>
            <a:ext cx="902677" cy="273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34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A9E7BB-5882-BFFE-D878-D0703A4EFCA1}"/>
              </a:ext>
            </a:extLst>
          </p:cNvPr>
          <p:cNvSpPr txBox="1"/>
          <p:nvPr/>
        </p:nvSpPr>
        <p:spPr>
          <a:xfrm>
            <a:off x="3779405" y="1898628"/>
            <a:ext cx="7912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Long term (episodic) effects of transient shifts of attention during encoding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7D6183-1F5E-87CB-07EF-E60F9372C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5" r="20541"/>
          <a:stretch/>
        </p:blipFill>
        <p:spPr>
          <a:xfrm>
            <a:off x="6348035" y="3570901"/>
            <a:ext cx="1138360" cy="2235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57DC85-0982-8014-3D82-E6D76FA3D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50" r="11836"/>
          <a:stretch/>
        </p:blipFill>
        <p:spPr>
          <a:xfrm>
            <a:off x="7983416" y="3609001"/>
            <a:ext cx="1277815" cy="2159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DC592308-E520-DC09-69BF-E8B32618E305}"/>
              </a:ext>
            </a:extLst>
          </p:cNvPr>
          <p:cNvSpPr txBox="1"/>
          <p:nvPr/>
        </p:nvSpPr>
        <p:spPr>
          <a:xfrm>
            <a:off x="6348035" y="2982524"/>
            <a:ext cx="27991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Beneficial or detrimental?</a:t>
            </a:r>
          </a:p>
        </p:txBody>
      </p:sp>
    </p:spTree>
    <p:extLst>
      <p:ext uri="{BB962C8B-B14F-4D97-AF65-F5344CB8AC3E}">
        <p14:creationId xmlns:p14="http://schemas.microsoft.com/office/powerpoint/2010/main" val="6294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4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A9E7BB-5882-BFFE-D878-D0703A4EFCA1}"/>
              </a:ext>
            </a:extLst>
          </p:cNvPr>
          <p:cNvSpPr txBox="1"/>
          <p:nvPr/>
        </p:nvSpPr>
        <p:spPr>
          <a:xfrm>
            <a:off x="3779405" y="1898628"/>
            <a:ext cx="7912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Long term (episodic) effects of transient shifts of attention during encoding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F8EB77E2-0E07-5829-1668-6EFD57D94A7D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917311" y="2267960"/>
            <a:ext cx="38184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DC5450-2503-A227-CA10-626B142264F2}"/>
              </a:ext>
            </a:extLst>
          </p:cNvPr>
          <p:cNvSpPr txBox="1"/>
          <p:nvPr/>
        </p:nvSpPr>
        <p:spPr>
          <a:xfrm>
            <a:off x="2976187" y="3523807"/>
            <a:ext cx="1882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Stroop congruity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C41765-2061-6424-E55F-A573478FEAA5}"/>
              </a:ext>
            </a:extLst>
          </p:cNvPr>
          <p:cNvSpPr txBox="1"/>
          <p:nvPr/>
        </p:nvSpPr>
        <p:spPr>
          <a:xfrm>
            <a:off x="5254075" y="3523807"/>
            <a:ext cx="23230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Expectation violation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2A6199-6C45-343C-B30B-4C394DF420D2}"/>
              </a:ext>
            </a:extLst>
          </p:cNvPr>
          <p:cNvSpPr txBox="1"/>
          <p:nvPr/>
        </p:nvSpPr>
        <p:spPr>
          <a:xfrm>
            <a:off x="8428962" y="3523807"/>
            <a:ext cx="12570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Dual tasks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B0F94-1025-0701-E4E9-3627E70725C7}"/>
              </a:ext>
            </a:extLst>
          </p:cNvPr>
          <p:cNvSpPr txBox="1"/>
          <p:nvPr/>
        </p:nvSpPr>
        <p:spPr>
          <a:xfrm>
            <a:off x="10974645" y="3523807"/>
            <a:ext cx="14350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Spatial cues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ED9C54-F588-545F-A5D5-BAD05C95DD2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415611" y="2267960"/>
            <a:ext cx="13201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ACEF08A-2210-437D-88C3-DDB48D8C2129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7735777" y="2267960"/>
            <a:ext cx="1321723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93730D9-8FC6-0659-F4B1-4F617C76DF50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7735777" y="2267960"/>
            <a:ext cx="3956372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90906E4-53FB-DA66-606D-437E43E63387}"/>
              </a:ext>
            </a:extLst>
          </p:cNvPr>
          <p:cNvSpPr txBox="1"/>
          <p:nvPr/>
        </p:nvSpPr>
        <p:spPr>
          <a:xfrm>
            <a:off x="2952741" y="4527551"/>
            <a:ext cx="1925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control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A1FF5BB-59CD-D248-A04B-61BBBD201D89}"/>
              </a:ext>
            </a:extLst>
          </p:cNvPr>
          <p:cNvSpPr txBox="1"/>
          <p:nvPr/>
        </p:nvSpPr>
        <p:spPr>
          <a:xfrm>
            <a:off x="5535427" y="4527551"/>
            <a:ext cx="1774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CB7560F-C6DA-9900-C5C6-12088BEF977C}"/>
              </a:ext>
            </a:extLst>
          </p:cNvPr>
          <p:cNvSpPr txBox="1"/>
          <p:nvPr/>
        </p:nvSpPr>
        <p:spPr>
          <a:xfrm>
            <a:off x="8014186" y="4527551"/>
            <a:ext cx="20826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Selective attention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BDF4A9F-962F-1477-B1B5-92179706F9A6}"/>
              </a:ext>
            </a:extLst>
          </p:cNvPr>
          <p:cNvSpPr txBox="1"/>
          <p:nvPr/>
        </p:nvSpPr>
        <p:spPr>
          <a:xfrm>
            <a:off x="10556261" y="4527551"/>
            <a:ext cx="2271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Attentional orienting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D6BA7F8-979C-ECD1-D51C-A22A10A895B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3915505" y="3893139"/>
            <a:ext cx="1806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D812661-4547-A539-D547-3ABE705317F2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6415611" y="3893139"/>
            <a:ext cx="7239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AD841F3-9D57-1412-7636-51C1090503F1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 flipH="1">
            <a:off x="9055497" y="3893139"/>
            <a:ext cx="2003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E7FEA6C-8C95-81A2-C736-AF0EB0E518D9}"/>
              </a:ext>
            </a:extLst>
          </p:cNvPr>
          <p:cNvCxnSpPr>
            <a:cxnSpLocks/>
            <a:stCxn id="14" idx="2"/>
            <a:endCxn id="32" idx="0"/>
          </p:cNvCxnSpPr>
          <p:nvPr/>
        </p:nvCxnSpPr>
        <p:spPr>
          <a:xfrm>
            <a:off x="11692149" y="3893139"/>
            <a:ext cx="0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4B12D3A-8498-5D50-7773-B3A9A2084421}"/>
              </a:ext>
            </a:extLst>
          </p:cNvPr>
          <p:cNvSpPr txBox="1"/>
          <p:nvPr/>
        </p:nvSpPr>
        <p:spPr>
          <a:xfrm>
            <a:off x="249715" y="3385307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Experimental manipulations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969C1CD-8229-FE3A-9FE3-98EC2674FD53}"/>
              </a:ext>
            </a:extLst>
          </p:cNvPr>
          <p:cNvSpPr txBox="1"/>
          <p:nvPr/>
        </p:nvSpPr>
        <p:spPr>
          <a:xfrm>
            <a:off x="249715" y="4389051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constructs</a:t>
            </a:r>
          </a:p>
        </p:txBody>
      </p:sp>
      <p:sp>
        <p:nvSpPr>
          <p:cNvPr id="43" name="Cerrar llave 42">
            <a:extLst>
              <a:ext uri="{FF2B5EF4-FFF2-40B4-BE49-F238E27FC236}">
                <a16:creationId xmlns:a16="http://schemas.microsoft.com/office/drawing/2014/main" id="{C2E3A438-C2DC-B6EA-8DF7-6CFAD9D71DDA}"/>
              </a:ext>
            </a:extLst>
          </p:cNvPr>
          <p:cNvSpPr/>
          <p:nvPr/>
        </p:nvSpPr>
        <p:spPr>
          <a:xfrm rot="5400000">
            <a:off x="7161758" y="2049564"/>
            <a:ext cx="1358656" cy="7702128"/>
          </a:xfrm>
          <a:prstGeom prst="rightBrace">
            <a:avLst>
              <a:gd name="adj1" fmla="val 4918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E0558C37-02C6-76B0-0B1F-7D9D8D137018}"/>
              </a:ext>
            </a:extLst>
          </p:cNvPr>
          <p:cNvSpPr txBox="1"/>
          <p:nvPr/>
        </p:nvSpPr>
        <p:spPr>
          <a:xfrm>
            <a:off x="5740991" y="6731578"/>
            <a:ext cx="42001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Upregulation of encoding mechanisms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AC541DD-9104-1A42-BCD5-36DF7EA7ACFA}"/>
              </a:ext>
            </a:extLst>
          </p:cNvPr>
          <p:cNvSpPr txBox="1"/>
          <p:nvPr/>
        </p:nvSpPr>
        <p:spPr>
          <a:xfrm>
            <a:off x="268631" y="6593078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Shared mechanism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5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A9E7BB-5882-BFFE-D878-D0703A4EFCA1}"/>
              </a:ext>
            </a:extLst>
          </p:cNvPr>
          <p:cNvSpPr txBox="1"/>
          <p:nvPr/>
        </p:nvSpPr>
        <p:spPr>
          <a:xfrm>
            <a:off x="3779405" y="1898628"/>
            <a:ext cx="7912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Long term (episodic) effects of transient shifts of attention during encoding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F8EB77E2-0E07-5829-1668-6EFD57D94A7D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917311" y="2267960"/>
            <a:ext cx="38184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DC5450-2503-A227-CA10-626B142264F2}"/>
              </a:ext>
            </a:extLst>
          </p:cNvPr>
          <p:cNvSpPr txBox="1"/>
          <p:nvPr/>
        </p:nvSpPr>
        <p:spPr>
          <a:xfrm>
            <a:off x="2976187" y="3523807"/>
            <a:ext cx="1882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Stroop congruity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C41765-2061-6424-E55F-A573478FEAA5}"/>
              </a:ext>
            </a:extLst>
          </p:cNvPr>
          <p:cNvSpPr txBox="1"/>
          <p:nvPr/>
        </p:nvSpPr>
        <p:spPr>
          <a:xfrm>
            <a:off x="5254075" y="3523807"/>
            <a:ext cx="23230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Expectation violation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2A6199-6C45-343C-B30B-4C394DF420D2}"/>
              </a:ext>
            </a:extLst>
          </p:cNvPr>
          <p:cNvSpPr txBox="1"/>
          <p:nvPr/>
        </p:nvSpPr>
        <p:spPr>
          <a:xfrm>
            <a:off x="8428962" y="3523807"/>
            <a:ext cx="12570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Dual tasks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B0F94-1025-0701-E4E9-3627E70725C7}"/>
              </a:ext>
            </a:extLst>
          </p:cNvPr>
          <p:cNvSpPr txBox="1"/>
          <p:nvPr/>
        </p:nvSpPr>
        <p:spPr>
          <a:xfrm>
            <a:off x="10974645" y="3523807"/>
            <a:ext cx="14350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Spatial cues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ED9C54-F588-545F-A5D5-BAD05C95DD2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415611" y="2267960"/>
            <a:ext cx="13201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ACEF08A-2210-437D-88C3-DDB48D8C2129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7735777" y="2267960"/>
            <a:ext cx="1321723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93730D9-8FC6-0659-F4B1-4F617C76DF50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7735777" y="2267960"/>
            <a:ext cx="3956372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90906E4-53FB-DA66-606D-437E43E63387}"/>
              </a:ext>
            </a:extLst>
          </p:cNvPr>
          <p:cNvSpPr txBox="1"/>
          <p:nvPr/>
        </p:nvSpPr>
        <p:spPr>
          <a:xfrm>
            <a:off x="2952741" y="4527551"/>
            <a:ext cx="1925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control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A1FF5BB-59CD-D248-A04B-61BBBD201D89}"/>
              </a:ext>
            </a:extLst>
          </p:cNvPr>
          <p:cNvSpPr txBox="1"/>
          <p:nvPr/>
        </p:nvSpPr>
        <p:spPr>
          <a:xfrm>
            <a:off x="5535427" y="4527551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CB7560F-C6DA-9900-C5C6-12088BEF977C}"/>
              </a:ext>
            </a:extLst>
          </p:cNvPr>
          <p:cNvSpPr txBox="1"/>
          <p:nvPr/>
        </p:nvSpPr>
        <p:spPr>
          <a:xfrm>
            <a:off x="8014186" y="4527551"/>
            <a:ext cx="20826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Selective attention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BDF4A9F-962F-1477-B1B5-92179706F9A6}"/>
              </a:ext>
            </a:extLst>
          </p:cNvPr>
          <p:cNvSpPr txBox="1"/>
          <p:nvPr/>
        </p:nvSpPr>
        <p:spPr>
          <a:xfrm>
            <a:off x="10556261" y="4527551"/>
            <a:ext cx="2271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Attentional orienting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D6BA7F8-979C-ECD1-D51C-A22A10A895B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3915505" y="3893139"/>
            <a:ext cx="1806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D812661-4547-A539-D547-3ABE705317F2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6415611" y="3893139"/>
            <a:ext cx="7239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AD841F3-9D57-1412-7636-51C1090503F1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 flipH="1">
            <a:off x="9055497" y="3893139"/>
            <a:ext cx="2003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E7FEA6C-8C95-81A2-C736-AF0EB0E518D9}"/>
              </a:ext>
            </a:extLst>
          </p:cNvPr>
          <p:cNvCxnSpPr>
            <a:cxnSpLocks/>
            <a:stCxn id="14" idx="2"/>
            <a:endCxn id="32" idx="0"/>
          </p:cNvCxnSpPr>
          <p:nvPr/>
        </p:nvCxnSpPr>
        <p:spPr>
          <a:xfrm>
            <a:off x="11692149" y="3893139"/>
            <a:ext cx="0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4B12D3A-8498-5D50-7773-B3A9A2084421}"/>
              </a:ext>
            </a:extLst>
          </p:cNvPr>
          <p:cNvSpPr txBox="1"/>
          <p:nvPr/>
        </p:nvSpPr>
        <p:spPr>
          <a:xfrm>
            <a:off x="249715" y="3385307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Experimental manipulations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969C1CD-8229-FE3A-9FE3-98EC2674FD53}"/>
              </a:ext>
            </a:extLst>
          </p:cNvPr>
          <p:cNvSpPr txBox="1"/>
          <p:nvPr/>
        </p:nvSpPr>
        <p:spPr>
          <a:xfrm>
            <a:off x="249715" y="4389051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constructs</a:t>
            </a:r>
          </a:p>
        </p:txBody>
      </p:sp>
    </p:spTree>
    <p:extLst>
      <p:ext uri="{BB962C8B-B14F-4D97-AF65-F5344CB8AC3E}">
        <p14:creationId xmlns:p14="http://schemas.microsoft.com/office/powerpoint/2010/main" val="268400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43571" y="2089614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3" y="3940230"/>
              <a:ext cx="1104405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4731F384-76DD-5B3C-80E5-E037B6F4A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344" y="4283082"/>
            <a:ext cx="11925300" cy="26543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“Unexpected events are remembered better than expected ones”</a:t>
            </a:r>
          </a:p>
        </p:txBody>
      </p:sp>
    </p:spTree>
    <p:extLst>
      <p:ext uri="{BB962C8B-B14F-4D97-AF65-F5344CB8AC3E}">
        <p14:creationId xmlns:p14="http://schemas.microsoft.com/office/powerpoint/2010/main" val="94555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43571" y="2089614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4" y="3940230"/>
              <a:ext cx="1132156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“Unexpected events are remembered better than expected ones”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003A59-C778-5A40-89FF-3E487E5BD874}"/>
              </a:ext>
            </a:extLst>
          </p:cNvPr>
          <p:cNvGrpSpPr/>
          <p:nvPr/>
        </p:nvGrpSpPr>
        <p:grpSpPr>
          <a:xfrm>
            <a:off x="8218416" y="3446586"/>
            <a:ext cx="2660752" cy="4589362"/>
            <a:chOff x="11458531" y="3917559"/>
            <a:chExt cx="2174348" cy="410157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74AF0E7-0F6B-64BD-91E0-7475DF388A8C}"/>
                </a:ext>
              </a:extLst>
            </p:cNvPr>
            <p:cNvSpPr txBox="1"/>
            <p:nvPr/>
          </p:nvSpPr>
          <p:spPr>
            <a:xfrm>
              <a:off x="11548047" y="3917559"/>
              <a:ext cx="20144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Supervisor be like:</a:t>
              </a:r>
              <a:r>
                <a:rPr lang="en-GB" sz="1400" i="1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34700E5-5D99-3965-0DAA-7808145A41EE}"/>
                </a:ext>
              </a:extLst>
            </p:cNvPr>
            <p:cNvGrpSpPr/>
            <p:nvPr/>
          </p:nvGrpSpPr>
          <p:grpSpPr>
            <a:xfrm>
              <a:off x="11458531" y="4171032"/>
              <a:ext cx="2174348" cy="3848100"/>
              <a:chOff x="4198228" y="4439647"/>
              <a:chExt cx="2174348" cy="3848100"/>
            </a:xfrm>
          </p:grpSpPr>
          <p:pic>
            <p:nvPicPr>
              <p:cNvPr id="18" name="Picture 16">
                <a:extLst>
                  <a:ext uri="{FF2B5EF4-FFF2-40B4-BE49-F238E27FC236}">
                    <a16:creationId xmlns:a16="http://schemas.microsoft.com/office/drawing/2014/main" id="{7E0DA69B-7277-5A91-7F2F-D2D81C526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42"/>
              <a:stretch/>
            </p:blipFill>
            <p:spPr bwMode="auto">
              <a:xfrm>
                <a:off x="4198228" y="4439647"/>
                <a:ext cx="2174348" cy="384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39F42F7-EC5C-0F40-82C1-6628DC9C68ED}"/>
                  </a:ext>
                </a:extLst>
              </p:cNvPr>
              <p:cNvSpPr/>
              <p:nvPr/>
            </p:nvSpPr>
            <p:spPr>
              <a:xfrm>
                <a:off x="4358243" y="4749920"/>
                <a:ext cx="1870365" cy="9324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“Let’s build a computational model for your task!”</a:t>
                </a:r>
              </a:p>
            </p:txBody>
          </p:sp>
        </p:grp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226800" y="3973777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Imagen 14">
            <a:extLst>
              <a:ext uri="{FF2B5EF4-FFF2-40B4-BE49-F238E27FC236}">
                <a16:creationId xmlns:a16="http://schemas.microsoft.com/office/drawing/2014/main" id="{AC88291E-8B68-14B2-20E2-B58940937F9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298605" y="4239792"/>
            <a:ext cx="1338310" cy="1267881"/>
          </a:xfrm>
          <a:prstGeom prst="rect">
            <a:avLst/>
          </a:prstGeom>
          <a:ln w="38160">
            <a:solidFill>
              <a:schemeClr val="accent6">
                <a:lumMod val="75000"/>
              </a:schemeClr>
            </a:solidFill>
            <a:round/>
          </a:ln>
        </p:spPr>
      </p:pic>
      <p:pic>
        <p:nvPicPr>
          <p:cNvPr id="26" name="Imagen 10">
            <a:extLst>
              <a:ext uri="{FF2B5EF4-FFF2-40B4-BE49-F238E27FC236}">
                <a16:creationId xmlns:a16="http://schemas.microsoft.com/office/drawing/2014/main" id="{68961BB6-7546-1C01-456F-6020D7A1DA20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5306423" y="6817991"/>
            <a:ext cx="1338310" cy="1267881"/>
          </a:xfrm>
          <a:prstGeom prst="rect">
            <a:avLst/>
          </a:prstGeom>
          <a:ln w="38100">
            <a:solidFill>
              <a:srgbClr val="FF00E8"/>
            </a:solidFill>
          </a:ln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4999D0A-2A37-E42B-3B68-6504DA9AFEB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519847" y="6241872"/>
            <a:ext cx="1786576" cy="12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B20BEF5-7F05-6D5F-B294-89F3D49741CE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519847" y="4873733"/>
            <a:ext cx="1778758" cy="1368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5F20A7A-7FD2-D0B7-ABCA-4098B88739A1}"/>
              </a:ext>
            </a:extLst>
          </p:cNvPr>
          <p:cNvSpPr txBox="1"/>
          <p:nvPr/>
        </p:nvSpPr>
        <p:spPr>
          <a:xfrm rot="19349296">
            <a:off x="3630930" y="5068964"/>
            <a:ext cx="143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frequent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57579C5-C95E-B576-F5CF-EF4C7FED7E71}"/>
              </a:ext>
            </a:extLst>
          </p:cNvPr>
          <p:cNvSpPr txBox="1"/>
          <p:nvPr/>
        </p:nvSpPr>
        <p:spPr>
          <a:xfrm rot="2125995">
            <a:off x="3274036" y="6885301"/>
            <a:ext cx="215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infrequent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7CC7C85-B3D0-D3CA-79DA-1AB9ADA981E4}"/>
              </a:ext>
            </a:extLst>
          </p:cNvPr>
          <p:cNvSpPr txBox="1"/>
          <p:nvPr/>
        </p:nvSpPr>
        <p:spPr>
          <a:xfrm>
            <a:off x="4765472" y="6404939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Household object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A072275-BA9A-77AA-E4BC-CA64FB891F7B}"/>
              </a:ext>
            </a:extLst>
          </p:cNvPr>
          <p:cNvSpPr txBox="1"/>
          <p:nvPr/>
        </p:nvSpPr>
        <p:spPr>
          <a:xfrm>
            <a:off x="4745502" y="3756542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Musical instrument</a:t>
            </a:r>
          </a:p>
        </p:txBody>
      </p:sp>
      <p:pic>
        <p:nvPicPr>
          <p:cNvPr id="33" name="Imagen 3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67A1FE2-3570-458A-A266-00EC937194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99" t="10754" r="79419" b="81920"/>
          <a:stretch/>
        </p:blipFill>
        <p:spPr>
          <a:xfrm>
            <a:off x="206729" y="5548060"/>
            <a:ext cx="3217603" cy="13946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225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3" y="3940230"/>
              <a:ext cx="1116281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003A59-C778-5A40-89FF-3E487E5BD874}"/>
              </a:ext>
            </a:extLst>
          </p:cNvPr>
          <p:cNvGrpSpPr/>
          <p:nvPr/>
        </p:nvGrpSpPr>
        <p:grpSpPr>
          <a:xfrm>
            <a:off x="8218416" y="3446586"/>
            <a:ext cx="2660752" cy="4589362"/>
            <a:chOff x="11458531" y="3917559"/>
            <a:chExt cx="2174348" cy="410157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74AF0E7-0F6B-64BD-91E0-7475DF388A8C}"/>
                </a:ext>
              </a:extLst>
            </p:cNvPr>
            <p:cNvSpPr txBox="1"/>
            <p:nvPr/>
          </p:nvSpPr>
          <p:spPr>
            <a:xfrm>
              <a:off x="11548047" y="3917559"/>
              <a:ext cx="20144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Supervisor be like:</a:t>
              </a:r>
              <a:r>
                <a:rPr lang="en-GB" sz="1400" i="1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34700E5-5D99-3965-0DAA-7808145A41EE}"/>
                </a:ext>
              </a:extLst>
            </p:cNvPr>
            <p:cNvGrpSpPr/>
            <p:nvPr/>
          </p:nvGrpSpPr>
          <p:grpSpPr>
            <a:xfrm>
              <a:off x="11458531" y="4171032"/>
              <a:ext cx="2174348" cy="3848100"/>
              <a:chOff x="4198228" y="4439647"/>
              <a:chExt cx="2174348" cy="3848100"/>
            </a:xfrm>
          </p:grpSpPr>
          <p:pic>
            <p:nvPicPr>
              <p:cNvPr id="18" name="Picture 16">
                <a:extLst>
                  <a:ext uri="{FF2B5EF4-FFF2-40B4-BE49-F238E27FC236}">
                    <a16:creationId xmlns:a16="http://schemas.microsoft.com/office/drawing/2014/main" id="{7E0DA69B-7277-5A91-7F2F-D2D81C526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42"/>
              <a:stretch/>
            </p:blipFill>
            <p:spPr bwMode="auto">
              <a:xfrm>
                <a:off x="4198228" y="4439647"/>
                <a:ext cx="2174348" cy="384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39F42F7-EC5C-0F40-82C1-6628DC9C68ED}"/>
                  </a:ext>
                </a:extLst>
              </p:cNvPr>
              <p:cNvSpPr/>
              <p:nvPr/>
            </p:nvSpPr>
            <p:spPr>
              <a:xfrm>
                <a:off x="4358243" y="4749920"/>
                <a:ext cx="1870365" cy="9324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“Let’s build a computational model for your task!”</a:t>
                </a:r>
              </a:p>
            </p:txBody>
          </p:sp>
        </p:grpSp>
      </p:grp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0895215" y="3730203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226800" y="3973777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0871433" y="4013285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2837426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3" y="3940230"/>
              <a:ext cx="1151907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003A59-C778-5A40-89FF-3E487E5BD874}"/>
              </a:ext>
            </a:extLst>
          </p:cNvPr>
          <p:cNvGrpSpPr/>
          <p:nvPr/>
        </p:nvGrpSpPr>
        <p:grpSpPr>
          <a:xfrm>
            <a:off x="8218416" y="3446586"/>
            <a:ext cx="2660752" cy="4589362"/>
            <a:chOff x="11458531" y="3917559"/>
            <a:chExt cx="2174348" cy="410157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74AF0E7-0F6B-64BD-91E0-7475DF388A8C}"/>
                </a:ext>
              </a:extLst>
            </p:cNvPr>
            <p:cNvSpPr txBox="1"/>
            <p:nvPr/>
          </p:nvSpPr>
          <p:spPr>
            <a:xfrm>
              <a:off x="11548047" y="3917559"/>
              <a:ext cx="20144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Supervisor be like:</a:t>
              </a:r>
              <a:r>
                <a:rPr lang="en-GB" sz="1400" i="1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34700E5-5D99-3965-0DAA-7808145A41EE}"/>
                </a:ext>
              </a:extLst>
            </p:cNvPr>
            <p:cNvGrpSpPr/>
            <p:nvPr/>
          </p:nvGrpSpPr>
          <p:grpSpPr>
            <a:xfrm>
              <a:off x="11458531" y="4171032"/>
              <a:ext cx="2174348" cy="3848100"/>
              <a:chOff x="4198228" y="4439647"/>
              <a:chExt cx="2174348" cy="3848100"/>
            </a:xfrm>
          </p:grpSpPr>
          <p:pic>
            <p:nvPicPr>
              <p:cNvPr id="18" name="Picture 16">
                <a:extLst>
                  <a:ext uri="{FF2B5EF4-FFF2-40B4-BE49-F238E27FC236}">
                    <a16:creationId xmlns:a16="http://schemas.microsoft.com/office/drawing/2014/main" id="{7E0DA69B-7277-5A91-7F2F-D2D81C526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42"/>
              <a:stretch/>
            </p:blipFill>
            <p:spPr bwMode="auto">
              <a:xfrm>
                <a:off x="4198228" y="4439647"/>
                <a:ext cx="2174348" cy="384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39F42F7-EC5C-0F40-82C1-6628DC9C68ED}"/>
                  </a:ext>
                </a:extLst>
              </p:cNvPr>
              <p:cNvSpPr/>
              <p:nvPr/>
            </p:nvSpPr>
            <p:spPr>
              <a:xfrm>
                <a:off x="4358243" y="4749920"/>
                <a:ext cx="1870365" cy="9324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“Let’s build a computational model for your task!”</a:t>
                </a:r>
              </a:p>
            </p:txBody>
          </p:sp>
        </p:grpSp>
      </p:grp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0895215" y="3730203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226800" y="3973777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0871433" y="4013285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E551C25-0F2C-E5A5-C545-36E5B6E91AE4}"/>
              </a:ext>
            </a:extLst>
          </p:cNvPr>
          <p:cNvSpPr/>
          <p:nvPr/>
        </p:nvSpPr>
        <p:spPr>
          <a:xfrm>
            <a:off x="1077300" y="2175280"/>
            <a:ext cx="439950" cy="4001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9D2555C-A173-65C3-C9D8-A23D25F90070}"/>
              </a:ext>
            </a:extLst>
          </p:cNvPr>
          <p:cNvSpPr/>
          <p:nvPr/>
        </p:nvSpPr>
        <p:spPr>
          <a:xfrm>
            <a:off x="1623311" y="2163095"/>
            <a:ext cx="439950" cy="4001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2F19837-C41F-0EF9-43D7-DCD5C135A128}"/>
              </a:ext>
            </a:extLst>
          </p:cNvPr>
          <p:cNvSpPr/>
          <p:nvPr/>
        </p:nvSpPr>
        <p:spPr>
          <a:xfrm>
            <a:off x="1244922" y="2318694"/>
            <a:ext cx="198214" cy="1829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62C0984-F49C-D991-844E-D0C1A2DC8689}"/>
              </a:ext>
            </a:extLst>
          </p:cNvPr>
          <p:cNvSpPr/>
          <p:nvPr/>
        </p:nvSpPr>
        <p:spPr>
          <a:xfrm>
            <a:off x="1794413" y="2312741"/>
            <a:ext cx="198214" cy="1829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4C60B4D8-CD90-6D96-0F07-7894630710F9}"/>
              </a:ext>
            </a:extLst>
          </p:cNvPr>
          <p:cNvSpPr/>
          <p:nvPr/>
        </p:nvSpPr>
        <p:spPr>
          <a:xfrm>
            <a:off x="1275325" y="2753237"/>
            <a:ext cx="611137" cy="80134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erda 4">
            <a:extLst>
              <a:ext uri="{FF2B5EF4-FFF2-40B4-BE49-F238E27FC236}">
                <a16:creationId xmlns:a16="http://schemas.microsoft.com/office/drawing/2014/main" id="{0510C280-3324-86E2-205D-FD8DDD6DB310}"/>
              </a:ext>
            </a:extLst>
          </p:cNvPr>
          <p:cNvSpPr/>
          <p:nvPr/>
        </p:nvSpPr>
        <p:spPr>
          <a:xfrm rot="11018219">
            <a:off x="1289193" y="2753855"/>
            <a:ext cx="612628" cy="497126"/>
          </a:xfrm>
          <a:prstGeom prst="chord">
            <a:avLst>
              <a:gd name="adj1" fmla="val 21505913"/>
              <a:gd name="adj2" fmla="val 106810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970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9306</TotalTime>
  <Words>1548</Words>
  <Application>Microsoft Macintosh PowerPoint</Application>
  <PresentationFormat>Personalizado</PresentationFormat>
  <Paragraphs>314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4" baseType="lpstr">
      <vt:lpstr>Arial</vt:lpstr>
      <vt:lpstr>Baskerville Old Face</vt:lpstr>
      <vt:lpstr>Calibri</vt:lpstr>
      <vt:lpstr>Calibri Light</vt:lpstr>
      <vt:lpstr>Roboto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lwrpegcbsg@goetheuniversitaet.onmicrosoft.com</dc:creator>
  <cp:lastModifiedBy>lwrpegcbsg@goetheuniversitaet.onmicrosoft.com</cp:lastModifiedBy>
  <cp:revision>55</cp:revision>
  <dcterms:created xsi:type="dcterms:W3CDTF">2022-03-17T14:00:15Z</dcterms:created>
  <dcterms:modified xsi:type="dcterms:W3CDTF">2022-05-27T13:32:59Z</dcterms:modified>
</cp:coreProperties>
</file>